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25" roundtripDataSignature="AMtx7mhuVWQEZf2Fo3bgQ2cIDQP0ZjeIj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30EDC109-F8E9-4CB9-A631-ED39D50A9F4B}">
  <a:tblStyle styleId="{30EDC109-F8E9-4CB9-A631-ED39D50A9F4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customschemas.google.com/relationships/presentationmetadata" Target="meta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" name="Google Shape;58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e0409dfe62_1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e0409dfe62_1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dbfc0506d5_6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dbfc0506d5_6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e0409e051f_2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e0409e051f_2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e0409e051f_2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e0409e051f_2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e0409e051f_2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e0409e051f_2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dbfc0506d5_6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dbfc0506d5_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e0409e051f_0_5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3" name="Google Shape;243;ge0409e051f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e0409e051f_0_8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7" name="Google Shape;257;ge0409e051f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5" name="Google Shape;265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dbfc0506d5_3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dbfc0506d5_3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" name="Google Shape;64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e0409e051f_0_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" name="Google Shape;72;ge0409e051f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e0409e051f_0_3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" name="Google Shape;86;ge0409e051f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9" name="Google Shape;99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9" name="Google Shape;109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9" name="Google Shape;119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e0409df6f7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e0409df6f7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e0409df6f7_1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e0409df6f7_1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1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26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9" name="Google Shape;49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7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2" name="Google Shape;52;p2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3" name="Google Shape;53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" name="Google Shape;15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" name="Google Shape;16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olo e contenuto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" name="Google Shape;19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7185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10"/>
              <a:buFont typeface="Noto Sans Symbols"/>
              <a:buChar char="⚫"/>
              <a:defRPr/>
            </a:lvl1pPr>
            <a:lvl2pPr indent="-313055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30"/>
              <a:buFont typeface="Noto Sans Symbols"/>
              <a:buChar char="⚫"/>
              <a:defRPr/>
            </a:lvl2pPr>
            <a:lvl3pPr indent="-313055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30"/>
              <a:buFont typeface="Noto Sans Symbols"/>
              <a:buChar char="⚫"/>
              <a:defRPr/>
            </a:lvl3pPr>
            <a:lvl4pPr indent="-313055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30"/>
              <a:buFont typeface="Noto Sans Symbols"/>
              <a:buChar char="⚫"/>
              <a:defRPr/>
            </a:lvl4pPr>
            <a:lvl5pPr indent="-313054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30"/>
              <a:buFont typeface="Noto Sans Symbols"/>
              <a:buChar char="⚫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19"/>
          <p:cNvSpPr txBox="1"/>
          <p:nvPr>
            <p:ph idx="10" type="dt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" name="Google Shape;21;p19"/>
          <p:cNvSpPr txBox="1"/>
          <p:nvPr>
            <p:ph idx="11" type="ftr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" name="Google Shape;22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  <p:transition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2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5" name="Google Shape;25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" name="Google Shape;28;p21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21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3" name="Google Shape;33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23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6" name="Google Shape;36;p23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7" name="Google Shape;37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24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0" name="Google Shape;40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25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25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4" name="Google Shape;44;p25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5" name="Google Shape;45;p25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6" name="Google Shape;46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9.gif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4.png"/><Relationship Id="rId4" Type="http://schemas.openxmlformats.org/officeDocument/2006/relationships/image" Target="../media/image2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7.jpg"/><Relationship Id="rId4" Type="http://schemas.openxmlformats.org/officeDocument/2006/relationships/image" Target="../media/image28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6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3.png"/><Relationship Id="rId4" Type="http://schemas.openxmlformats.org/officeDocument/2006/relationships/image" Target="../media/image12.png"/><Relationship Id="rId5" Type="http://schemas.openxmlformats.org/officeDocument/2006/relationships/image" Target="../media/image4.png"/><Relationship Id="rId6" Type="http://schemas.openxmlformats.org/officeDocument/2006/relationships/image" Target="../media/image11.png"/><Relationship Id="rId7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Relationship Id="rId4" Type="http://schemas.openxmlformats.org/officeDocument/2006/relationships/image" Target="../media/image15.png"/><Relationship Id="rId5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Relationship Id="rId4" Type="http://schemas.openxmlformats.org/officeDocument/2006/relationships/image" Target="../media/image1.png"/><Relationship Id="rId5" Type="http://schemas.openxmlformats.org/officeDocument/2006/relationships/image" Target="../media/image6.png"/><Relationship Id="rId6" Type="http://schemas.openxmlformats.org/officeDocument/2006/relationships/image" Target="../media/image1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Relationship Id="rId4" Type="http://schemas.openxmlformats.org/officeDocument/2006/relationships/image" Target="../media/image5.png"/><Relationship Id="rId5" Type="http://schemas.openxmlformats.org/officeDocument/2006/relationships/image" Target="../media/image2.png"/><Relationship Id="rId6" Type="http://schemas.openxmlformats.org/officeDocument/2006/relationships/image" Target="../media/image3.png"/><Relationship Id="rId7" Type="http://schemas.openxmlformats.org/officeDocument/2006/relationships/image" Target="../media/image14.png"/><Relationship Id="rId8" Type="http://schemas.openxmlformats.org/officeDocument/2006/relationships/image" Target="../media/image2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94029" y="724713"/>
            <a:ext cx="6555949" cy="3694025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2"/>
          <p:cNvSpPr txBox="1"/>
          <p:nvPr/>
        </p:nvSpPr>
        <p:spPr>
          <a:xfrm>
            <a:off x="3143675" y="2340875"/>
            <a:ext cx="2856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>
                <a:solidFill>
                  <a:schemeClr val="dk2"/>
                </a:solidFill>
              </a:rPr>
              <a:t>Che cos’è un deep-fake?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e0409dfe62_1_110"/>
          <p:cNvSpPr txBox="1"/>
          <p:nvPr>
            <p:ph type="title"/>
          </p:nvPr>
        </p:nvSpPr>
        <p:spPr>
          <a:xfrm>
            <a:off x="283400" y="345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Risultati sperimentali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ge0409dfe62_1_110"/>
          <p:cNvSpPr txBox="1"/>
          <p:nvPr>
            <p:ph idx="1" type="body"/>
          </p:nvPr>
        </p:nvSpPr>
        <p:spPr>
          <a:xfrm>
            <a:off x="1229025" y="1038850"/>
            <a:ext cx="6686100" cy="96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Architetture studiate: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it-IT"/>
              <a:t>1 e 2 livelli densi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it-IT"/>
              <a:t>1000, 2000 e 3000 neuroni per il primo livello denso</a:t>
            </a:r>
            <a:endParaRPr/>
          </a:p>
        </p:txBody>
      </p:sp>
      <p:sp>
        <p:nvSpPr>
          <p:cNvPr id="195" name="Google Shape;195;ge0409dfe62_1_110"/>
          <p:cNvSpPr/>
          <p:nvPr/>
        </p:nvSpPr>
        <p:spPr>
          <a:xfrm>
            <a:off x="1229013" y="2349675"/>
            <a:ext cx="1665900" cy="9444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-IT">
                <a:solidFill>
                  <a:schemeClr val="dk2"/>
                </a:solidFill>
              </a:rPr>
              <a:t>Resnet50</a:t>
            </a:r>
            <a:endParaRPr b="1">
              <a:solidFill>
                <a:schemeClr val="dk2"/>
              </a:solidFill>
            </a:endParaRPr>
          </a:p>
        </p:txBody>
      </p:sp>
      <p:sp>
        <p:nvSpPr>
          <p:cNvPr id="196" name="Google Shape;196;ge0409dfe62_1_110"/>
          <p:cNvSpPr/>
          <p:nvPr/>
        </p:nvSpPr>
        <p:spPr>
          <a:xfrm>
            <a:off x="3900363" y="2353400"/>
            <a:ext cx="1389600" cy="9444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-IT">
                <a:solidFill>
                  <a:schemeClr val="dk2"/>
                </a:solidFill>
              </a:rPr>
              <a:t>Livello</a:t>
            </a:r>
            <a:endParaRPr b="1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-IT">
                <a:solidFill>
                  <a:schemeClr val="dk2"/>
                </a:solidFill>
              </a:rPr>
              <a:t>denso</a:t>
            </a:r>
            <a:endParaRPr b="1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-IT">
                <a:solidFill>
                  <a:schemeClr val="dk2"/>
                </a:solidFill>
              </a:rPr>
              <a:t>nascosto</a:t>
            </a:r>
            <a:endParaRPr b="1">
              <a:solidFill>
                <a:schemeClr val="dk2"/>
              </a:solidFill>
            </a:endParaRPr>
          </a:p>
        </p:txBody>
      </p:sp>
      <p:sp>
        <p:nvSpPr>
          <p:cNvPr id="197" name="Google Shape;197;ge0409dfe62_1_110"/>
          <p:cNvSpPr/>
          <p:nvPr/>
        </p:nvSpPr>
        <p:spPr>
          <a:xfrm>
            <a:off x="6295413" y="2353550"/>
            <a:ext cx="1619700" cy="9444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-IT">
                <a:solidFill>
                  <a:srgbClr val="666666"/>
                </a:solidFill>
              </a:rPr>
              <a:t>Livello</a:t>
            </a:r>
            <a:endParaRPr b="1">
              <a:solidFill>
                <a:srgbClr val="666666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-IT">
                <a:solidFill>
                  <a:srgbClr val="666666"/>
                </a:solidFill>
              </a:rPr>
              <a:t>denso </a:t>
            </a:r>
            <a:endParaRPr b="1">
              <a:solidFill>
                <a:srgbClr val="666666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-IT">
                <a:solidFill>
                  <a:srgbClr val="666666"/>
                </a:solidFill>
              </a:rPr>
              <a:t>di output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198" name="Google Shape;198;ge0409dfe62_1_110"/>
          <p:cNvSpPr/>
          <p:nvPr/>
        </p:nvSpPr>
        <p:spPr>
          <a:xfrm>
            <a:off x="476688" y="2668275"/>
            <a:ext cx="499200" cy="307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CFE2F3"/>
          </a:solidFill>
          <a:ln cap="flat" cmpd="sng" w="952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ge0409dfe62_1_110"/>
          <p:cNvSpPr/>
          <p:nvPr/>
        </p:nvSpPr>
        <p:spPr>
          <a:xfrm>
            <a:off x="3148038" y="2668275"/>
            <a:ext cx="499200" cy="307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CFE2F3"/>
          </a:solidFill>
          <a:ln cap="flat" cmpd="sng" w="952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ge0409dfe62_1_110"/>
          <p:cNvSpPr/>
          <p:nvPr/>
        </p:nvSpPr>
        <p:spPr>
          <a:xfrm>
            <a:off x="5543088" y="2668275"/>
            <a:ext cx="499200" cy="307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CFE2F3"/>
          </a:solidFill>
          <a:ln cap="flat" cmpd="sng" w="952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ge0409dfe62_1_110"/>
          <p:cNvSpPr/>
          <p:nvPr/>
        </p:nvSpPr>
        <p:spPr>
          <a:xfrm>
            <a:off x="8168250" y="2668275"/>
            <a:ext cx="499200" cy="307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CFE2F3"/>
          </a:solidFill>
          <a:ln cap="flat" cmpd="sng" w="952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ge0409dfe62_1_110"/>
          <p:cNvSpPr txBox="1"/>
          <p:nvPr/>
        </p:nvSpPr>
        <p:spPr>
          <a:xfrm>
            <a:off x="1229025" y="3523700"/>
            <a:ext cx="66861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>
                <a:solidFill>
                  <a:schemeClr val="dk2"/>
                </a:solidFill>
              </a:rPr>
              <a:t>Per il training: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it-IT" sz="1800">
                <a:solidFill>
                  <a:schemeClr val="dk2"/>
                </a:solidFill>
              </a:rPr>
              <a:t>5, 10, 15, 20 livelli bloccati di Resnet50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it-IT" sz="1800">
                <a:solidFill>
                  <a:schemeClr val="dk2"/>
                </a:solidFill>
              </a:rPr>
              <a:t>Learning rate di 0.0001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it-IT" sz="1800">
                <a:solidFill>
                  <a:schemeClr val="dk2"/>
                </a:solidFill>
              </a:rPr>
              <a:t>Batch size pari a 64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dbfc0506d5_6_9"/>
          <p:cNvSpPr txBox="1"/>
          <p:nvPr>
            <p:ph type="title"/>
          </p:nvPr>
        </p:nvSpPr>
        <p:spPr>
          <a:xfrm>
            <a:off x="283400" y="345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Risultati notevoli</a:t>
            </a:r>
            <a:endParaRPr/>
          </a:p>
        </p:txBody>
      </p:sp>
      <p:sp>
        <p:nvSpPr>
          <p:cNvPr id="208" name="Google Shape;208;gdbfc0506d5_6_9"/>
          <p:cNvSpPr txBox="1"/>
          <p:nvPr>
            <p:ph idx="1" type="body"/>
          </p:nvPr>
        </p:nvSpPr>
        <p:spPr>
          <a:xfrm>
            <a:off x="924200" y="1107975"/>
            <a:ext cx="7239000" cy="75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it-IT"/>
              <a:t>Il numero di livelli bloccati ottimale è 15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it-IT"/>
              <a:t>Le reti con due livelli densi sono migliori</a:t>
            </a:r>
            <a:endParaRPr/>
          </a:p>
        </p:txBody>
      </p:sp>
      <p:graphicFrame>
        <p:nvGraphicFramePr>
          <p:cNvPr id="209" name="Google Shape;209;gdbfc0506d5_6_9"/>
          <p:cNvGraphicFramePr/>
          <p:nvPr/>
        </p:nvGraphicFramePr>
        <p:xfrm>
          <a:off x="952475" y="22094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{30EDC109-F8E9-4CB9-A631-ED39D50A9F4B}</a:tableStyleId>
              </a:tblPr>
              <a:tblGrid>
                <a:gridCol w="1473025"/>
                <a:gridCol w="1420200"/>
                <a:gridCol w="1521050"/>
                <a:gridCol w="1307550"/>
                <a:gridCol w="1517225"/>
              </a:tblGrid>
              <a:tr h="393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t-IT">
                          <a:solidFill>
                            <a:schemeClr val="lt1"/>
                          </a:solidFill>
                        </a:rPr>
                        <a:t>Neuroni</a:t>
                      </a:r>
                      <a:r>
                        <a:rPr lang="it-IT"/>
                        <a:t> 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0B539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t-IT">
                          <a:solidFill>
                            <a:schemeClr val="lt1"/>
                          </a:solidFill>
                        </a:rPr>
                        <a:t>Epoche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0B539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t-IT">
                          <a:solidFill>
                            <a:schemeClr val="lt1"/>
                          </a:solidFill>
                        </a:rPr>
                        <a:t>Livelli bloccati 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0B539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t-IT">
                          <a:solidFill>
                            <a:schemeClr val="lt1"/>
                          </a:solidFill>
                        </a:rPr>
                        <a:t>Loss (Test)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0B539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t-IT">
                          <a:solidFill>
                            <a:schemeClr val="lt1"/>
                          </a:solidFill>
                        </a:rPr>
                        <a:t>Accuracy (Test)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0B5394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it-IT">
                          <a:solidFill>
                            <a:srgbClr val="666666"/>
                          </a:solidFill>
                        </a:rPr>
                        <a:t>Nessuno</a:t>
                      </a:r>
                      <a:endParaRPr i="1">
                        <a:solidFill>
                          <a:srgbClr val="666666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rgbClr val="666666"/>
                          </a:solidFill>
                        </a:rPr>
                        <a:t>1</a:t>
                      </a:r>
                      <a:endParaRPr>
                        <a:solidFill>
                          <a:srgbClr val="666666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rgbClr val="666666"/>
                          </a:solidFill>
                        </a:rPr>
                        <a:t>20</a:t>
                      </a:r>
                      <a:endParaRPr>
                        <a:solidFill>
                          <a:srgbClr val="666666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rgbClr val="666666"/>
                          </a:solidFill>
                        </a:rPr>
                        <a:t>0.44</a:t>
                      </a:r>
                      <a:endParaRPr>
                        <a:solidFill>
                          <a:srgbClr val="666666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rgbClr val="666666"/>
                          </a:solidFill>
                        </a:rPr>
                        <a:t>0.85</a:t>
                      </a:r>
                      <a:endParaRPr>
                        <a:solidFill>
                          <a:srgbClr val="666666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rgbClr val="666666"/>
                          </a:solidFill>
                        </a:rPr>
                        <a:t>1000</a:t>
                      </a:r>
                      <a:endParaRPr>
                        <a:solidFill>
                          <a:srgbClr val="666666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rgbClr val="666666"/>
                          </a:solidFill>
                        </a:rPr>
                        <a:t>3</a:t>
                      </a:r>
                      <a:endParaRPr>
                        <a:solidFill>
                          <a:srgbClr val="666666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rgbClr val="666666"/>
                          </a:solidFill>
                        </a:rPr>
                        <a:t>15</a:t>
                      </a:r>
                      <a:endParaRPr>
                        <a:solidFill>
                          <a:srgbClr val="666666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rgbClr val="666666"/>
                          </a:solidFill>
                        </a:rPr>
                        <a:t>0.26</a:t>
                      </a:r>
                      <a:endParaRPr>
                        <a:solidFill>
                          <a:srgbClr val="666666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rgbClr val="666666"/>
                          </a:solidFill>
                        </a:rPr>
                        <a:t>0.93</a:t>
                      </a:r>
                      <a:endParaRPr>
                        <a:solidFill>
                          <a:srgbClr val="666666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t-IT">
                          <a:solidFill>
                            <a:srgbClr val="A64D79"/>
                          </a:solidFill>
                        </a:rPr>
                        <a:t>2000</a:t>
                      </a:r>
                      <a:endParaRPr b="1">
                        <a:solidFill>
                          <a:srgbClr val="A64D79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t-IT">
                          <a:solidFill>
                            <a:srgbClr val="A64D79"/>
                          </a:solidFill>
                        </a:rPr>
                        <a:t>3</a:t>
                      </a:r>
                      <a:endParaRPr b="1">
                        <a:solidFill>
                          <a:srgbClr val="A64D79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t-IT">
                          <a:solidFill>
                            <a:srgbClr val="A64D79"/>
                          </a:solidFill>
                        </a:rPr>
                        <a:t>15</a:t>
                      </a:r>
                      <a:endParaRPr b="1">
                        <a:solidFill>
                          <a:srgbClr val="A64D79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t-IT">
                          <a:solidFill>
                            <a:srgbClr val="A64D79"/>
                          </a:solidFill>
                        </a:rPr>
                        <a:t>0.19</a:t>
                      </a:r>
                      <a:endParaRPr b="1">
                        <a:solidFill>
                          <a:srgbClr val="A64D79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t-IT">
                          <a:solidFill>
                            <a:srgbClr val="A64D79"/>
                          </a:solidFill>
                        </a:rPr>
                        <a:t>0.94</a:t>
                      </a:r>
                      <a:endParaRPr b="1">
                        <a:solidFill>
                          <a:srgbClr val="A64D79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dk2"/>
                          </a:solidFill>
                        </a:rPr>
                        <a:t>3000</a:t>
                      </a:r>
                      <a:endParaRPr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dk2"/>
                          </a:solidFill>
                        </a:rPr>
                        <a:t>6</a:t>
                      </a:r>
                      <a:endParaRPr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dk2"/>
                          </a:solidFill>
                        </a:rPr>
                        <a:t>15</a:t>
                      </a:r>
                      <a:endParaRPr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dk2"/>
                          </a:solidFill>
                        </a:rPr>
                        <a:t>0.19</a:t>
                      </a:r>
                      <a:endParaRPr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dk2"/>
                          </a:solidFill>
                        </a:rPr>
                        <a:t>0.93</a:t>
                      </a:r>
                      <a:endParaRPr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10" name="Google Shape;210;gdbfc0506d5_6_9"/>
          <p:cNvSpPr txBox="1"/>
          <p:nvPr>
            <p:ph idx="1" type="body"/>
          </p:nvPr>
        </p:nvSpPr>
        <p:spPr>
          <a:xfrm>
            <a:off x="952500" y="4331250"/>
            <a:ext cx="7239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it-IT" sz="2700"/>
              <a:t>Tuttavia</a:t>
            </a:r>
            <a:r>
              <a:rPr i="1" lang="it-IT" sz="2700"/>
              <a:t>...</a:t>
            </a:r>
            <a:endParaRPr i="1" sz="28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e0409e051f_2_2"/>
          <p:cNvSpPr txBox="1"/>
          <p:nvPr>
            <p:ph type="title"/>
          </p:nvPr>
        </p:nvSpPr>
        <p:spPr>
          <a:xfrm>
            <a:off x="311700" y="3601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...Allenandole ulteriormente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ge0409e051f_2_2"/>
          <p:cNvSpPr txBox="1"/>
          <p:nvPr>
            <p:ph idx="1" type="body"/>
          </p:nvPr>
        </p:nvSpPr>
        <p:spPr>
          <a:xfrm>
            <a:off x="283400" y="805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it-IT"/>
              <a:t>Le reti con 1000 e 2000 neuroni vanno in over-fitting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it-IT"/>
              <a:t>La rete con 3000 neuroni </a:t>
            </a:r>
            <a:r>
              <a:rPr b="1" i="1" lang="it-IT"/>
              <a:t>converge!</a:t>
            </a:r>
            <a:endParaRPr b="1"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it-IT"/>
              <a:t>Questo è dovuto al fatto che</a:t>
            </a:r>
            <a:br>
              <a:rPr lang="it-IT"/>
            </a:br>
            <a:r>
              <a:rPr lang="it-IT"/>
              <a:t>la funzione ReLU è nulla per</a:t>
            </a:r>
            <a:br>
              <a:rPr lang="it-IT"/>
            </a:br>
            <a:r>
              <a:rPr lang="it-IT"/>
              <a:t>input negativi!</a:t>
            </a:r>
            <a:br>
              <a:rPr lang="it-IT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it-IT"/>
              <a:t>C’è qualcosa che possiamo </a:t>
            </a:r>
            <a:br>
              <a:rPr lang="it-IT"/>
            </a:br>
            <a:r>
              <a:rPr lang="it-IT"/>
              <a:t>fare?</a:t>
            </a:r>
            <a:endParaRPr/>
          </a:p>
        </p:txBody>
      </p:sp>
      <p:pic>
        <p:nvPicPr>
          <p:cNvPr id="217" name="Google Shape;217;ge0409e051f_2_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2225" y="1900175"/>
            <a:ext cx="4991775" cy="3086575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ge0409e051f_2_2"/>
          <p:cNvSpPr txBox="1"/>
          <p:nvPr/>
        </p:nvSpPr>
        <p:spPr>
          <a:xfrm>
            <a:off x="5275750" y="1715950"/>
            <a:ext cx="262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it-IT">
                <a:solidFill>
                  <a:schemeClr val="dk2"/>
                </a:solidFill>
              </a:rPr>
              <a:t>Rete 2 lv. densi, 3000 neuroni</a:t>
            </a:r>
            <a:endParaRPr i="1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e0409e051f_2_11"/>
          <p:cNvSpPr txBox="1"/>
          <p:nvPr>
            <p:ph type="title"/>
          </p:nvPr>
        </p:nvSpPr>
        <p:spPr>
          <a:xfrm>
            <a:off x="311700" y="3601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Introduciamo la Leaky-ReLU!</a:t>
            </a:r>
            <a:endParaRPr/>
          </a:p>
        </p:txBody>
      </p:sp>
      <p:sp>
        <p:nvSpPr>
          <p:cNvPr id="224" name="Google Shape;224;ge0409e051f_2_11"/>
          <p:cNvSpPr txBox="1"/>
          <p:nvPr>
            <p:ph idx="1" type="body"/>
          </p:nvPr>
        </p:nvSpPr>
        <p:spPr>
          <a:xfrm>
            <a:off x="276325" y="10814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it-IT"/>
              <a:t>È come la ReLU, ma pende un po’ prima di 0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it-IT"/>
              <a:t>La pendenza diventa un iper-parametro della rete</a:t>
            </a:r>
            <a:br>
              <a:rPr lang="it-IT"/>
            </a:br>
            <a:r>
              <a:rPr lang="it-IT"/>
              <a:t>(esiste anche la PReLU, la cui pendenza è allenabile)</a:t>
            </a:r>
            <a:endParaRPr/>
          </a:p>
        </p:txBody>
      </p:sp>
      <p:pic>
        <p:nvPicPr>
          <p:cNvPr id="225" name="Google Shape;225;ge0409e051f_2_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7800" y="2669174"/>
            <a:ext cx="7952250" cy="2168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e0409e051f_2_18"/>
          <p:cNvSpPr txBox="1"/>
          <p:nvPr>
            <p:ph type="title"/>
          </p:nvPr>
        </p:nvSpPr>
        <p:spPr>
          <a:xfrm>
            <a:off x="311700" y="3601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Sky is the limit</a:t>
            </a:r>
            <a:endParaRPr/>
          </a:p>
        </p:txBody>
      </p:sp>
      <p:sp>
        <p:nvSpPr>
          <p:cNvPr id="231" name="Google Shape;231;ge0409e051f_2_18"/>
          <p:cNvSpPr txBox="1"/>
          <p:nvPr>
            <p:ph idx="1" type="body"/>
          </p:nvPr>
        </p:nvSpPr>
        <p:spPr>
          <a:xfrm>
            <a:off x="276325" y="10814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it-IT"/>
              <a:t>Le Leaky-ReLU ci ha permesso di migliorare ancora di più, ed in meno tempo!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it-IT"/>
              <a:t>Accuracy di 95% e loss di 0.16 in test!</a:t>
            </a:r>
            <a:endParaRPr/>
          </a:p>
        </p:txBody>
      </p:sp>
      <p:pic>
        <p:nvPicPr>
          <p:cNvPr id="232" name="Google Shape;232;ge0409e051f_2_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0044" y="2284125"/>
            <a:ext cx="4081080" cy="235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ge0409e051f_2_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2356" y="2292025"/>
            <a:ext cx="3775875" cy="2334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dbfc0506d5_6_0"/>
          <p:cNvSpPr txBox="1"/>
          <p:nvPr>
            <p:ph type="title"/>
          </p:nvPr>
        </p:nvSpPr>
        <p:spPr>
          <a:xfrm>
            <a:off x="311700" y="3601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Dataset sequenziale VS non sequenziale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gdbfc0506d5_6_0"/>
          <p:cNvSpPr txBox="1"/>
          <p:nvPr>
            <p:ph idx="1" type="body"/>
          </p:nvPr>
        </p:nvSpPr>
        <p:spPr>
          <a:xfrm>
            <a:off x="276325" y="10814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it-IT"/>
              <a:t>Confrontiamo un allenamento su</a:t>
            </a:r>
            <a:r>
              <a:rPr lang="it-IT"/>
              <a:t>i</a:t>
            </a:r>
            <a:r>
              <a:rPr lang="it-IT"/>
              <a:t> due dataset della rete migliore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it-IT"/>
              <a:t>La rete sul dataset sequenziale va subito in overfitting!</a:t>
            </a:r>
            <a:endParaRPr/>
          </a:p>
        </p:txBody>
      </p:sp>
      <p:pic>
        <p:nvPicPr>
          <p:cNvPr id="240" name="Google Shape;240;gdbfc0506d5_6_0"/>
          <p:cNvPicPr preferRelativeResize="0"/>
          <p:nvPr/>
        </p:nvPicPr>
        <p:blipFill rotWithShape="1">
          <a:blip r:embed="rId3">
            <a:alphaModFix/>
          </a:blip>
          <a:srcRect b="3380" l="0" r="0" t="3760"/>
          <a:stretch/>
        </p:blipFill>
        <p:spPr>
          <a:xfrm>
            <a:off x="1273325" y="2034375"/>
            <a:ext cx="6392475" cy="2947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e0409e051f_0_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it-IT"/>
              <a:t>Attacco alla DNN (1)</a:t>
            </a:r>
            <a:endParaRPr/>
          </a:p>
        </p:txBody>
      </p:sp>
      <p:sp>
        <p:nvSpPr>
          <p:cNvPr id="246" name="Google Shape;246;ge0409e051f_0_51"/>
          <p:cNvSpPr txBox="1"/>
          <p:nvPr/>
        </p:nvSpPr>
        <p:spPr>
          <a:xfrm>
            <a:off x="3171600" y="2921438"/>
            <a:ext cx="2800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sz="1800">
                <a:solidFill>
                  <a:schemeClr val="dk2"/>
                </a:solidFill>
              </a:rPr>
              <a:t>η = </a:t>
            </a:r>
            <a:r>
              <a:rPr lang="it-IT" sz="1800">
                <a:solidFill>
                  <a:schemeClr val="dk2"/>
                </a:solidFill>
                <a:highlight>
                  <a:srgbClr val="FFFFFF"/>
                </a:highlight>
              </a:rPr>
              <a:t>ε</a:t>
            </a:r>
            <a:r>
              <a:rPr b="1" lang="it-IT" sz="1800">
                <a:solidFill>
                  <a:schemeClr val="dk2"/>
                </a:solidFill>
                <a:highlight>
                  <a:srgbClr val="FFFFFF"/>
                </a:highlight>
              </a:rPr>
              <a:t> * </a:t>
            </a:r>
            <a:r>
              <a:rPr lang="it-IT" sz="1800">
                <a:solidFill>
                  <a:schemeClr val="dk2"/>
                </a:solidFill>
              </a:rPr>
              <a:t>sign(∇xJ(θ, x, y))</a:t>
            </a:r>
            <a:endParaRPr sz="2100">
              <a:solidFill>
                <a:schemeClr val="dk2"/>
              </a:solidFill>
            </a:endParaRPr>
          </a:p>
        </p:txBody>
      </p:sp>
      <p:sp>
        <p:nvSpPr>
          <p:cNvPr id="247" name="Google Shape;247;ge0409e051f_0_51"/>
          <p:cNvSpPr txBox="1"/>
          <p:nvPr>
            <p:ph idx="1" type="body"/>
          </p:nvPr>
        </p:nvSpPr>
        <p:spPr>
          <a:xfrm>
            <a:off x="311700" y="1152475"/>
            <a:ext cx="8520600" cy="4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it-IT"/>
              <a:t>Obiettivo: Indurre la rete ad effettuare predizioni errate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br>
              <a:rPr lang="it-IT"/>
            </a:br>
            <a:endParaRPr/>
          </a:p>
        </p:txBody>
      </p:sp>
      <p:pic>
        <p:nvPicPr>
          <p:cNvPr id="248" name="Google Shape;248;ge0409e051f_0_51"/>
          <p:cNvPicPr preferRelativeResize="0"/>
          <p:nvPr/>
        </p:nvPicPr>
        <p:blipFill rotWithShape="1">
          <a:blip r:embed="rId3">
            <a:alphaModFix/>
          </a:blip>
          <a:srcRect b="29218" l="0" r="66463" t="0"/>
          <a:stretch/>
        </p:blipFill>
        <p:spPr>
          <a:xfrm>
            <a:off x="1289175" y="2534800"/>
            <a:ext cx="1814700" cy="176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ge0409e051f_0_51"/>
          <p:cNvPicPr preferRelativeResize="0"/>
          <p:nvPr/>
        </p:nvPicPr>
        <p:blipFill rotWithShape="1">
          <a:blip r:embed="rId3">
            <a:alphaModFix/>
          </a:blip>
          <a:srcRect b="30065" l="66108" r="0" t="0"/>
          <a:stretch/>
        </p:blipFill>
        <p:spPr>
          <a:xfrm>
            <a:off x="3713475" y="2534800"/>
            <a:ext cx="1856100" cy="1767675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ge0409e051f_0_51"/>
          <p:cNvSpPr txBox="1"/>
          <p:nvPr/>
        </p:nvSpPr>
        <p:spPr>
          <a:xfrm>
            <a:off x="0" y="4820400"/>
            <a:ext cx="9144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900">
                <a:solidFill>
                  <a:schemeClr val="dk2"/>
                </a:solidFill>
              </a:rPr>
              <a:t>[2] I.J. Goodfellow and J. Shlens and C. Szegedy, “Explaining and Harnessing Adversarial Examples,” International Conference on Learning Representations (ICLR), 2015</a:t>
            </a:r>
            <a:endParaRPr sz="900">
              <a:solidFill>
                <a:schemeClr val="dk2"/>
              </a:solidFill>
            </a:endParaRPr>
          </a:p>
        </p:txBody>
      </p:sp>
      <p:sp>
        <p:nvSpPr>
          <p:cNvPr id="251" name="Google Shape;251;ge0409e051f_0_51"/>
          <p:cNvSpPr txBox="1"/>
          <p:nvPr>
            <p:ph idx="1" type="body"/>
          </p:nvPr>
        </p:nvSpPr>
        <p:spPr>
          <a:xfrm>
            <a:off x="311700" y="1525175"/>
            <a:ext cx="8520600" cy="4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it-IT"/>
              <a:t>Metodo: </a:t>
            </a:r>
            <a:r>
              <a:rPr lang="it-IT"/>
              <a:t>Fast Gradient Signed Method [2] di Foolbox</a:t>
            </a:r>
            <a:br>
              <a:rPr lang="it-IT"/>
            </a:br>
            <a:endParaRPr/>
          </a:p>
        </p:txBody>
      </p:sp>
      <p:pic>
        <p:nvPicPr>
          <p:cNvPr id="252" name="Google Shape;252;ge0409e051f_0_51"/>
          <p:cNvPicPr preferRelativeResize="0"/>
          <p:nvPr/>
        </p:nvPicPr>
        <p:blipFill rotWithShape="1">
          <a:blip r:embed="rId4">
            <a:alphaModFix/>
          </a:blip>
          <a:srcRect b="29323" l="33470" r="34029" t="0"/>
          <a:stretch/>
        </p:blipFill>
        <p:spPr>
          <a:xfrm>
            <a:off x="6255375" y="2515000"/>
            <a:ext cx="1800000" cy="1807287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ge0409e051f_0_51"/>
          <p:cNvSpPr/>
          <p:nvPr/>
        </p:nvSpPr>
        <p:spPr>
          <a:xfrm>
            <a:off x="3274425" y="3283625"/>
            <a:ext cx="268500" cy="270000"/>
          </a:xfrm>
          <a:prstGeom prst="mathPlus">
            <a:avLst>
              <a:gd fmla="val 23520" name="adj1"/>
            </a:avLst>
          </a:prstGeom>
          <a:solidFill>
            <a:srgbClr val="0B5394"/>
          </a:solidFill>
          <a:ln cap="flat" cmpd="sng" w="952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ge0409e051f_0_51"/>
          <p:cNvSpPr/>
          <p:nvPr/>
        </p:nvSpPr>
        <p:spPr>
          <a:xfrm>
            <a:off x="5740125" y="3283625"/>
            <a:ext cx="268500" cy="270000"/>
          </a:xfrm>
          <a:prstGeom prst="mathEqual">
            <a:avLst>
              <a:gd fmla="val 23520" name="adj1"/>
              <a:gd fmla="val 11760" name="adj2"/>
            </a:avLst>
          </a:prstGeom>
          <a:solidFill>
            <a:srgbClr val="0B5394"/>
          </a:solidFill>
          <a:ln cap="flat" cmpd="sng" w="952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e0409e051f_0_8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it-IT"/>
              <a:t>Attacco alla DNN (2)</a:t>
            </a:r>
            <a:endParaRPr/>
          </a:p>
        </p:txBody>
      </p:sp>
      <p:graphicFrame>
        <p:nvGraphicFramePr>
          <p:cNvPr id="260" name="Google Shape;260;ge0409e051f_0_85"/>
          <p:cNvGraphicFramePr/>
          <p:nvPr/>
        </p:nvGraphicFramePr>
        <p:xfrm>
          <a:off x="2314863" y="2212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{30EDC109-F8E9-4CB9-A631-ED39D50A9F4B}</a:tableStyleId>
              </a:tblPr>
              <a:tblGrid>
                <a:gridCol w="1429475"/>
                <a:gridCol w="1684450"/>
                <a:gridCol w="14003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</a:rPr>
                        <a:t>Prima dell’attacco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B539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</a:rPr>
                        <a:t>Dopo l’attacco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B5394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</a:rPr>
                        <a:t>Accuratezza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B539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t-IT">
                          <a:solidFill>
                            <a:schemeClr val="dk2"/>
                          </a:solidFill>
                        </a:rPr>
                        <a:t>0.98</a:t>
                      </a:r>
                      <a:endParaRPr b="1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t-IT">
                          <a:solidFill>
                            <a:schemeClr val="dk2"/>
                          </a:solidFill>
                        </a:rPr>
                        <a:t>0.0</a:t>
                      </a:r>
                      <a:endParaRPr b="1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61" name="Google Shape;261;ge0409e051f_0_85"/>
          <p:cNvGraphicFramePr/>
          <p:nvPr/>
        </p:nvGraphicFramePr>
        <p:xfrm>
          <a:off x="2314863" y="3284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{30EDC109-F8E9-4CB9-A631-ED39D50A9F4B}</a:tableStyleId>
              </a:tblPr>
              <a:tblGrid>
                <a:gridCol w="1429450"/>
                <a:gridCol w="30848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rgbClr val="FFFFFF"/>
                          </a:solidFill>
                        </a:rPr>
                        <a:t>MSE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B539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t-IT">
                          <a:solidFill>
                            <a:schemeClr val="dk2"/>
                          </a:solidFill>
                        </a:rPr>
                        <a:t>9.84e-5</a:t>
                      </a:r>
                      <a:endParaRPr b="1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</a:tbl>
          </a:graphicData>
        </a:graphic>
      </p:graphicFrame>
      <p:sp>
        <p:nvSpPr>
          <p:cNvPr id="262" name="Google Shape;262;ge0409e051f_0_85"/>
          <p:cNvSpPr txBox="1"/>
          <p:nvPr>
            <p:ph idx="1" type="body"/>
          </p:nvPr>
        </p:nvSpPr>
        <p:spPr>
          <a:xfrm>
            <a:off x="311700" y="1152475"/>
            <a:ext cx="8520600" cy="4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it-IT"/>
              <a:t>Risultati dell’attacco su un batch di immagini di test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br>
              <a:rPr lang="it-IT"/>
            </a:b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it-IT"/>
              <a:t>Conclusioni</a:t>
            </a:r>
            <a:endParaRPr/>
          </a:p>
        </p:txBody>
      </p:sp>
      <p:sp>
        <p:nvSpPr>
          <p:cNvPr id="268" name="Google Shape;268;p15"/>
          <p:cNvSpPr txBox="1"/>
          <p:nvPr>
            <p:ph idx="1" type="body"/>
          </p:nvPr>
        </p:nvSpPr>
        <p:spPr>
          <a:xfrm>
            <a:off x="311700" y="1704000"/>
            <a:ext cx="8520600" cy="32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it-IT"/>
              <a:t>La rete proposta ha 95% di accuracy e 0.16 di loss in test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it-IT"/>
              <a:t>Un dataset di frame campionati con uno step ampio garantisce una rete con migliori capacità di generalizzazione.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it-IT"/>
              <a:t>15 si dimostra essere in ogni caso il miglior numero di livelli bloccati di ResNet50.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it-IT"/>
              <a:t>L’uso della LeakyRelu sembra portare in media migliori performance rispetto alla Relu.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br>
              <a:rPr lang="it-IT"/>
            </a:br>
            <a:endParaRPr/>
          </a:p>
        </p:txBody>
      </p:sp>
      <p:sp>
        <p:nvSpPr>
          <p:cNvPr id="269" name="Google Shape;269;p15"/>
          <p:cNvSpPr txBox="1"/>
          <p:nvPr/>
        </p:nvSpPr>
        <p:spPr>
          <a:xfrm>
            <a:off x="311700" y="1102700"/>
            <a:ext cx="7556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>
                <a:solidFill>
                  <a:schemeClr val="dk2"/>
                </a:solidFill>
              </a:rPr>
              <a:t>A valle di 50+ modelli</a:t>
            </a:r>
            <a:r>
              <a:rPr lang="it-IT" sz="1800">
                <a:solidFill>
                  <a:schemeClr val="dk2"/>
                </a:solidFill>
              </a:rPr>
              <a:t> diversi </a:t>
            </a:r>
            <a:r>
              <a:rPr lang="it-IT" sz="1800">
                <a:solidFill>
                  <a:schemeClr val="dk2"/>
                </a:solidFill>
              </a:rPr>
              <a:t>allenati: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dbfc0506d5_3_5"/>
          <p:cNvSpPr txBox="1"/>
          <p:nvPr>
            <p:ph type="title"/>
          </p:nvPr>
        </p:nvSpPr>
        <p:spPr>
          <a:xfrm>
            <a:off x="0" y="2285400"/>
            <a:ext cx="914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Grazie a tutti per l’attenzione!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it-IT"/>
              <a:t>Scenario </a:t>
            </a:r>
            <a:endParaRPr/>
          </a:p>
        </p:txBody>
      </p:sp>
      <p:sp>
        <p:nvSpPr>
          <p:cNvPr id="67" name="Google Shape;67;p3"/>
          <p:cNvSpPr txBox="1"/>
          <p:nvPr>
            <p:ph idx="1" type="body"/>
          </p:nvPr>
        </p:nvSpPr>
        <p:spPr>
          <a:xfrm>
            <a:off x="311700" y="1152475"/>
            <a:ext cx="8520600" cy="4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it-IT"/>
              <a:t>Grande impatto sul piano politico-economico e sul piano sociale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br>
              <a:rPr lang="it-IT"/>
            </a:br>
            <a:endParaRPr/>
          </a:p>
        </p:txBody>
      </p:sp>
      <p:sp>
        <p:nvSpPr>
          <p:cNvPr id="68" name="Google Shape;68;p3"/>
          <p:cNvSpPr txBox="1"/>
          <p:nvPr/>
        </p:nvSpPr>
        <p:spPr>
          <a:xfrm>
            <a:off x="1545150" y="4638250"/>
            <a:ext cx="60537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300">
                <a:solidFill>
                  <a:schemeClr val="dk2"/>
                </a:solidFill>
              </a:rPr>
              <a:t>A sinistra Obama, il target, a destra l’individuo donatore</a:t>
            </a:r>
            <a:endParaRPr sz="1300">
              <a:solidFill>
                <a:schemeClr val="dk2"/>
              </a:solidFill>
            </a:endParaRPr>
          </a:p>
        </p:txBody>
      </p:sp>
      <p:pic>
        <p:nvPicPr>
          <p:cNvPr id="69" name="Google Shape;69;p3"/>
          <p:cNvPicPr preferRelativeResize="0"/>
          <p:nvPr/>
        </p:nvPicPr>
        <p:blipFill rotWithShape="1">
          <a:blip r:embed="rId3">
            <a:alphaModFix/>
          </a:blip>
          <a:srcRect b="5626" l="0" r="0" t="5634"/>
          <a:stretch/>
        </p:blipFill>
        <p:spPr>
          <a:xfrm>
            <a:off x="1975275" y="1908300"/>
            <a:ext cx="5193451" cy="2596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e0409e051f_0_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it-IT"/>
              <a:t>DNN for deep-fake recognition</a:t>
            </a:r>
            <a:endParaRPr/>
          </a:p>
        </p:txBody>
      </p:sp>
      <p:sp>
        <p:nvSpPr>
          <p:cNvPr id="75" name="Google Shape;75;ge0409e051f_0_15"/>
          <p:cNvSpPr txBox="1"/>
          <p:nvPr>
            <p:ph idx="1" type="body"/>
          </p:nvPr>
        </p:nvSpPr>
        <p:spPr>
          <a:xfrm>
            <a:off x="311700" y="1152475"/>
            <a:ext cx="8520600" cy="74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L’obiettivo del lavoro è realizzare attraverso le tecnologie delle Deep Neural Network un meccanismo di riconoscimento dei deep-fake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it-IT" sz="1400"/>
              <a:t>                    </a:t>
            </a:r>
            <a:br>
              <a:rPr lang="it-IT" sz="1400"/>
            </a:br>
            <a:r>
              <a:rPr lang="it-IT" sz="1400"/>
              <a:t>                     </a:t>
            </a:r>
            <a:br>
              <a:rPr lang="it-IT"/>
            </a:br>
            <a:endParaRPr/>
          </a:p>
        </p:txBody>
      </p:sp>
      <p:pic>
        <p:nvPicPr>
          <p:cNvPr id="76" name="Google Shape;76;ge0409e051f_0_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4975" y="2664248"/>
            <a:ext cx="1465150" cy="1465150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ge0409e051f_0_15"/>
          <p:cNvSpPr/>
          <p:nvPr/>
        </p:nvSpPr>
        <p:spPr>
          <a:xfrm>
            <a:off x="2748138" y="3274725"/>
            <a:ext cx="1213800" cy="244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 cap="flat" cmpd="sng" w="952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ge0409e051f_0_15"/>
          <p:cNvSpPr/>
          <p:nvPr/>
        </p:nvSpPr>
        <p:spPr>
          <a:xfrm rot="412399">
            <a:off x="4108177" y="2758319"/>
            <a:ext cx="1890628" cy="1283406"/>
          </a:xfrm>
          <a:prstGeom prst="cloud">
            <a:avLst/>
          </a:prstGeom>
          <a:solidFill>
            <a:schemeClr val="lt2"/>
          </a:solidFill>
          <a:ln cap="flat" cmpd="sng" w="952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ge0409e051f_0_15"/>
          <p:cNvSpPr txBox="1"/>
          <p:nvPr/>
        </p:nvSpPr>
        <p:spPr>
          <a:xfrm>
            <a:off x="4583538" y="3165975"/>
            <a:ext cx="939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-IT" sz="1800">
                <a:solidFill>
                  <a:srgbClr val="0B5394"/>
                </a:solidFill>
              </a:rPr>
              <a:t>DNN</a:t>
            </a:r>
            <a:endParaRPr b="1" sz="1800">
              <a:solidFill>
                <a:srgbClr val="0B5394"/>
              </a:solidFill>
            </a:endParaRPr>
          </a:p>
        </p:txBody>
      </p:sp>
      <p:sp>
        <p:nvSpPr>
          <p:cNvPr id="80" name="Google Shape;80;ge0409e051f_0_15"/>
          <p:cNvSpPr/>
          <p:nvPr/>
        </p:nvSpPr>
        <p:spPr>
          <a:xfrm rot="1799974">
            <a:off x="6048594" y="3752089"/>
            <a:ext cx="1213816" cy="244214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 cap="flat" cmpd="sng" w="952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ge0409e051f_0_15"/>
          <p:cNvSpPr/>
          <p:nvPr/>
        </p:nvSpPr>
        <p:spPr>
          <a:xfrm rot="-1799549">
            <a:off x="6048570" y="2797348"/>
            <a:ext cx="1214076" cy="244214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 cap="flat" cmpd="sng" w="952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ge0409e051f_0_15"/>
          <p:cNvSpPr txBox="1"/>
          <p:nvPr/>
        </p:nvSpPr>
        <p:spPr>
          <a:xfrm>
            <a:off x="7252325" y="2363100"/>
            <a:ext cx="806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-IT" sz="1800">
                <a:solidFill>
                  <a:srgbClr val="6AA84F"/>
                </a:solidFill>
              </a:rPr>
              <a:t>Real</a:t>
            </a:r>
            <a:endParaRPr b="1" sz="1800">
              <a:solidFill>
                <a:srgbClr val="6AA84F"/>
              </a:solidFill>
            </a:endParaRPr>
          </a:p>
        </p:txBody>
      </p:sp>
      <p:sp>
        <p:nvSpPr>
          <p:cNvPr id="83" name="Google Shape;83;ge0409e051f_0_15"/>
          <p:cNvSpPr txBox="1"/>
          <p:nvPr/>
        </p:nvSpPr>
        <p:spPr>
          <a:xfrm>
            <a:off x="7252325" y="4007450"/>
            <a:ext cx="806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-IT" sz="1800">
                <a:solidFill>
                  <a:srgbClr val="E06666"/>
                </a:solidFill>
              </a:rPr>
              <a:t>Fake</a:t>
            </a:r>
            <a:endParaRPr b="1" sz="1800">
              <a:solidFill>
                <a:srgbClr val="E06666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e0409e051f_0_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it-IT"/>
              <a:t>Dataset</a:t>
            </a:r>
            <a:endParaRPr/>
          </a:p>
        </p:txBody>
      </p:sp>
      <p:sp>
        <p:nvSpPr>
          <p:cNvPr id="89" name="Google Shape;89;ge0409e051f_0_36"/>
          <p:cNvSpPr txBox="1"/>
          <p:nvPr/>
        </p:nvSpPr>
        <p:spPr>
          <a:xfrm>
            <a:off x="311700" y="1202750"/>
            <a:ext cx="8196300" cy="7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it-IT" sz="1800">
                <a:solidFill>
                  <a:schemeClr val="dk2"/>
                </a:solidFill>
              </a:rPr>
              <a:t>Nel nostro lavoro si è partiti dal dataset Celeb-DF [1], costituito da </a:t>
            </a:r>
            <a:r>
              <a:rPr lang="it-IT" sz="1800">
                <a:solidFill>
                  <a:schemeClr val="dk2"/>
                </a:solidFill>
              </a:rPr>
              <a:t>5639 video fake e 590 video reali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90" name="Google Shape;90;ge0409e051f_0_36"/>
          <p:cNvSpPr txBox="1"/>
          <p:nvPr/>
        </p:nvSpPr>
        <p:spPr>
          <a:xfrm>
            <a:off x="0" y="4835700"/>
            <a:ext cx="9144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sz="800">
                <a:solidFill>
                  <a:schemeClr val="dk2"/>
                </a:solidFill>
              </a:rPr>
              <a:t>[1] Yuezun Li, Xin Yang, Pu Sun, Honggang Qi and Siwei Lyu, “Celeb-DF: A Large-scale Challenging Dataset for DeepFake Forensics”</a:t>
            </a:r>
            <a:endParaRPr sz="1100">
              <a:solidFill>
                <a:schemeClr val="dk2"/>
              </a:solidFill>
            </a:endParaRPr>
          </a:p>
        </p:txBody>
      </p:sp>
      <p:pic>
        <p:nvPicPr>
          <p:cNvPr id="91" name="Google Shape;91;ge0409e051f_0_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43763" y="2682725"/>
            <a:ext cx="1213800" cy="12138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92" name="Google Shape;92;ge0409e051f_0_36"/>
          <p:cNvSpPr/>
          <p:nvPr/>
        </p:nvSpPr>
        <p:spPr>
          <a:xfrm>
            <a:off x="2618138" y="3167525"/>
            <a:ext cx="1213800" cy="244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 cap="flat" cmpd="sng" w="952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3" name="Google Shape;93;ge0409e051f_0_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85788" y="2899475"/>
            <a:ext cx="780300" cy="78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ge0409e051f_0_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68713" y="2899475"/>
            <a:ext cx="780300" cy="78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ge0409e051f_0_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02863" y="2899475"/>
            <a:ext cx="780300" cy="78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ge0409e051f_0_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119938" y="2899475"/>
            <a:ext cx="780300" cy="78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Perchè Celeb-DF:</a:t>
            </a:r>
            <a:endParaRPr/>
          </a:p>
        </p:txBody>
      </p:sp>
      <p:pic>
        <p:nvPicPr>
          <p:cNvPr id="102" name="Google Shape;102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60150" y="1539538"/>
            <a:ext cx="1296000" cy="14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0"/>
          <p:cNvPicPr preferRelativeResize="0"/>
          <p:nvPr/>
        </p:nvPicPr>
        <p:blipFill rotWithShape="1">
          <a:blip r:embed="rId4">
            <a:alphaModFix/>
          </a:blip>
          <a:srcRect b="0" l="0" r="9673" t="0"/>
          <a:stretch/>
        </p:blipFill>
        <p:spPr>
          <a:xfrm>
            <a:off x="4149350" y="3174000"/>
            <a:ext cx="1317600" cy="1401702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0"/>
          <p:cNvSpPr txBox="1"/>
          <p:nvPr/>
        </p:nvSpPr>
        <p:spPr>
          <a:xfrm>
            <a:off x="311700" y="2059450"/>
            <a:ext cx="4167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>
                <a:solidFill>
                  <a:schemeClr val="dk2"/>
                </a:solidFill>
              </a:rPr>
              <a:t>Frame fake del dataset DFD: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05" name="Google Shape;105;p10"/>
          <p:cNvSpPr txBox="1"/>
          <p:nvPr/>
        </p:nvSpPr>
        <p:spPr>
          <a:xfrm>
            <a:off x="311700" y="3674750"/>
            <a:ext cx="4167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>
                <a:solidFill>
                  <a:schemeClr val="dk2"/>
                </a:solidFill>
              </a:rPr>
              <a:t>Frame fake del dataset Celeb-DF: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106" name="Google Shape;106;p10"/>
          <p:cNvPicPr preferRelativeResize="0"/>
          <p:nvPr/>
        </p:nvPicPr>
        <p:blipFill rotWithShape="1">
          <a:blip r:embed="rId5">
            <a:alphaModFix/>
          </a:blip>
          <a:srcRect b="-1279" l="5480" r="-5479" t="1280"/>
          <a:stretch/>
        </p:blipFill>
        <p:spPr>
          <a:xfrm>
            <a:off x="6430449" y="611400"/>
            <a:ext cx="2647725" cy="4066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Dataset nel dettaglio</a:t>
            </a:r>
            <a:endParaRPr/>
          </a:p>
        </p:txBody>
      </p:sp>
      <p:sp>
        <p:nvSpPr>
          <p:cNvPr id="112" name="Google Shape;112;p11"/>
          <p:cNvSpPr txBox="1"/>
          <p:nvPr/>
        </p:nvSpPr>
        <p:spPr>
          <a:xfrm>
            <a:off x="347850" y="1017725"/>
            <a:ext cx="4167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sz="1800">
                <a:solidFill>
                  <a:schemeClr val="dk2"/>
                </a:solidFill>
              </a:rPr>
              <a:t>5639 video fake e 590 video reali:</a:t>
            </a:r>
            <a:endParaRPr sz="2200">
              <a:solidFill>
                <a:schemeClr val="dk2"/>
              </a:solidFill>
            </a:endParaRPr>
          </a:p>
        </p:txBody>
      </p:sp>
      <p:sp>
        <p:nvSpPr>
          <p:cNvPr id="113" name="Google Shape;113;p11"/>
          <p:cNvSpPr txBox="1"/>
          <p:nvPr/>
        </p:nvSpPr>
        <p:spPr>
          <a:xfrm>
            <a:off x="1348463" y="2365125"/>
            <a:ext cx="3000000" cy="461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>
                <a:solidFill>
                  <a:schemeClr val="dk2"/>
                </a:solidFill>
              </a:rPr>
              <a:t>70% video per il training</a:t>
            </a:r>
            <a:endParaRPr/>
          </a:p>
        </p:txBody>
      </p:sp>
      <p:sp>
        <p:nvSpPr>
          <p:cNvPr id="114" name="Google Shape;114;p11"/>
          <p:cNvSpPr txBox="1"/>
          <p:nvPr/>
        </p:nvSpPr>
        <p:spPr>
          <a:xfrm>
            <a:off x="3072013" y="2999538"/>
            <a:ext cx="3000000" cy="461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>
                <a:solidFill>
                  <a:schemeClr val="dk2"/>
                </a:solidFill>
              </a:rPr>
              <a:t>15</a:t>
            </a:r>
            <a:r>
              <a:rPr lang="it-IT" sz="1800">
                <a:solidFill>
                  <a:schemeClr val="dk2"/>
                </a:solidFill>
              </a:rPr>
              <a:t>% video per il test</a:t>
            </a:r>
            <a:endParaRPr/>
          </a:p>
        </p:txBody>
      </p:sp>
      <p:sp>
        <p:nvSpPr>
          <p:cNvPr id="115" name="Google Shape;115;p11"/>
          <p:cNvSpPr txBox="1"/>
          <p:nvPr/>
        </p:nvSpPr>
        <p:spPr>
          <a:xfrm>
            <a:off x="4795538" y="2365125"/>
            <a:ext cx="3000000" cy="461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>
                <a:solidFill>
                  <a:schemeClr val="dk2"/>
                </a:solidFill>
              </a:rPr>
              <a:t>15</a:t>
            </a:r>
            <a:r>
              <a:rPr lang="it-IT" sz="1800">
                <a:solidFill>
                  <a:schemeClr val="dk2"/>
                </a:solidFill>
              </a:rPr>
              <a:t>% video per la validation</a:t>
            </a:r>
            <a:endParaRPr/>
          </a:p>
        </p:txBody>
      </p:sp>
      <p:sp>
        <p:nvSpPr>
          <p:cNvPr id="116" name="Google Shape;116;p11"/>
          <p:cNvSpPr txBox="1"/>
          <p:nvPr/>
        </p:nvSpPr>
        <p:spPr>
          <a:xfrm>
            <a:off x="347850" y="1533825"/>
            <a:ext cx="8354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>
                <a:solidFill>
                  <a:schemeClr val="dk2"/>
                </a:solidFill>
              </a:rPr>
              <a:t>Estratti 10 volti dai video falsi e 100 dai video veri.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9"/>
          <p:cNvSpPr txBox="1"/>
          <p:nvPr>
            <p:ph type="title"/>
          </p:nvPr>
        </p:nvSpPr>
        <p:spPr>
          <a:xfrm>
            <a:off x="341125" y="4595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/>
              <a:t>Elaboriamo un nuovo Dataset</a:t>
            </a:r>
            <a:endParaRPr/>
          </a:p>
        </p:txBody>
      </p:sp>
      <p:sp>
        <p:nvSpPr>
          <p:cNvPr id="122" name="Google Shape;122;p9"/>
          <p:cNvSpPr txBox="1"/>
          <p:nvPr>
            <p:ph idx="1" type="body"/>
          </p:nvPr>
        </p:nvSpPr>
        <p:spPr>
          <a:xfrm>
            <a:off x="253850" y="1082950"/>
            <a:ext cx="8449200" cy="39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Di seguito alcuni esempi di volti estrapolati dal nostro dataset Celeb-DF.</a:t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it-IT"/>
              <a:t> 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it-IT"/>
              <a:t>  Frame sequenziali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it-IT"/>
              <a:t>  	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it-IT"/>
              <a:t> 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it-IT"/>
              <a:t>  Frame ad alta varianza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br>
              <a:rPr lang="it-IT"/>
            </a:br>
            <a:endParaRPr/>
          </a:p>
        </p:txBody>
      </p:sp>
      <p:pic>
        <p:nvPicPr>
          <p:cNvPr id="123" name="Google Shape;123;p9"/>
          <p:cNvPicPr preferRelativeResize="0"/>
          <p:nvPr/>
        </p:nvPicPr>
        <p:blipFill rotWithShape="1">
          <a:blip r:embed="rId3">
            <a:alphaModFix/>
          </a:blip>
          <a:srcRect b="6340" l="0" r="6340" t="0"/>
          <a:stretch/>
        </p:blipFill>
        <p:spPr>
          <a:xfrm>
            <a:off x="5117500" y="1900050"/>
            <a:ext cx="1465200" cy="146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9"/>
          <p:cNvPicPr preferRelativeResize="0"/>
          <p:nvPr/>
        </p:nvPicPr>
        <p:blipFill rotWithShape="1">
          <a:blip r:embed="rId4">
            <a:alphaModFix/>
          </a:blip>
          <a:srcRect b="15666" l="0" r="16429" t="3453"/>
          <a:stretch/>
        </p:blipFill>
        <p:spPr>
          <a:xfrm>
            <a:off x="6626975" y="1900038"/>
            <a:ext cx="1465200" cy="146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17150" y="3481475"/>
            <a:ext cx="1465900" cy="146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9"/>
          <p:cNvPicPr preferRelativeResize="0"/>
          <p:nvPr/>
        </p:nvPicPr>
        <p:blipFill rotWithShape="1">
          <a:blip r:embed="rId6">
            <a:alphaModFix/>
          </a:blip>
          <a:srcRect b="0" l="0" r="1970" t="2305"/>
          <a:stretch/>
        </p:blipFill>
        <p:spPr>
          <a:xfrm>
            <a:off x="6626975" y="3481825"/>
            <a:ext cx="1465200" cy="146520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9"/>
          <p:cNvSpPr txBox="1"/>
          <p:nvPr/>
        </p:nvSpPr>
        <p:spPr>
          <a:xfrm>
            <a:off x="7270350" y="4181350"/>
            <a:ext cx="4167000" cy="4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9"/>
          <p:cNvSpPr/>
          <p:nvPr/>
        </p:nvSpPr>
        <p:spPr>
          <a:xfrm>
            <a:off x="600425" y="2841600"/>
            <a:ext cx="441300" cy="216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CFE2F3"/>
          </a:solidFill>
          <a:ln cap="flat" cmpd="sng" w="952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9"/>
          <p:cNvSpPr txBox="1"/>
          <p:nvPr/>
        </p:nvSpPr>
        <p:spPr>
          <a:xfrm>
            <a:off x="1099600" y="2749950"/>
            <a:ext cx="4167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-IT">
                <a:solidFill>
                  <a:schemeClr val="dk2"/>
                </a:solidFill>
              </a:rPr>
              <a:t>step = 1</a:t>
            </a:r>
            <a:endParaRPr b="1">
              <a:solidFill>
                <a:schemeClr val="dk2"/>
              </a:solidFill>
            </a:endParaRPr>
          </a:p>
        </p:txBody>
      </p:sp>
      <p:sp>
        <p:nvSpPr>
          <p:cNvPr id="130" name="Google Shape;130;p9"/>
          <p:cNvSpPr/>
          <p:nvPr/>
        </p:nvSpPr>
        <p:spPr>
          <a:xfrm>
            <a:off x="600425" y="4450450"/>
            <a:ext cx="499200" cy="216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CFE2F3"/>
          </a:solidFill>
          <a:ln cap="flat" cmpd="sng" w="952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9"/>
          <p:cNvSpPr txBox="1"/>
          <p:nvPr/>
        </p:nvSpPr>
        <p:spPr>
          <a:xfrm>
            <a:off x="1099600" y="4366450"/>
            <a:ext cx="4167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-IT" sz="1300">
                <a:solidFill>
                  <a:schemeClr val="dk2"/>
                </a:solidFill>
              </a:rPr>
              <a:t>step = frame del video / frame da estrarre</a:t>
            </a:r>
            <a:endParaRPr b="1" sz="1300">
              <a:solidFill>
                <a:schemeClr val="dk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e0409df6f7_1_5"/>
          <p:cNvSpPr/>
          <p:nvPr/>
        </p:nvSpPr>
        <p:spPr>
          <a:xfrm>
            <a:off x="2359848" y="1430926"/>
            <a:ext cx="4097400" cy="1524300"/>
          </a:xfrm>
          <a:prstGeom prst="rect">
            <a:avLst/>
          </a:prstGeom>
          <a:noFill/>
          <a:ln cap="flat" cmpd="sng" w="952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137" name="Google Shape;137;ge0409df6f7_1_5"/>
          <p:cNvSpPr txBox="1"/>
          <p:nvPr>
            <p:ph type="ctrTitle"/>
          </p:nvPr>
        </p:nvSpPr>
        <p:spPr>
          <a:xfrm>
            <a:off x="432675" y="230750"/>
            <a:ext cx="5717100" cy="56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800"/>
              <a:t>Il metodo implementato</a:t>
            </a:r>
            <a:endParaRPr sz="2700"/>
          </a:p>
        </p:txBody>
      </p:sp>
      <p:sp>
        <p:nvSpPr>
          <p:cNvPr id="138" name="Google Shape;138;ge0409df6f7_1_5"/>
          <p:cNvSpPr txBox="1"/>
          <p:nvPr/>
        </p:nvSpPr>
        <p:spPr>
          <a:xfrm>
            <a:off x="432675" y="754038"/>
            <a:ext cx="73383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</a:pPr>
            <a:r>
              <a:rPr lang="it-IT" sz="1300">
                <a:solidFill>
                  <a:schemeClr val="dk2"/>
                </a:solidFill>
              </a:rPr>
              <a:t>Il problema affrontato ha richiesto come approccio di risoluzione l’addestramento di una rete neurale che distingua un video fake da un video real. Si può vedere l'architettura:</a:t>
            </a:r>
            <a:endParaRPr sz="1300">
              <a:solidFill>
                <a:schemeClr val="dk2"/>
              </a:solidFill>
            </a:endParaRPr>
          </a:p>
        </p:txBody>
      </p:sp>
      <p:sp>
        <p:nvSpPr>
          <p:cNvPr id="139" name="Google Shape;139;ge0409df6f7_1_5"/>
          <p:cNvSpPr/>
          <p:nvPr/>
        </p:nvSpPr>
        <p:spPr>
          <a:xfrm>
            <a:off x="2588146" y="1896309"/>
            <a:ext cx="1471500" cy="668100"/>
          </a:xfrm>
          <a:prstGeom prst="rect">
            <a:avLst/>
          </a:prstGeom>
          <a:solidFill>
            <a:srgbClr val="FFFFFF"/>
          </a:solidFill>
          <a:ln cap="flat" cmpd="sng" w="25400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>
                <a:solidFill>
                  <a:schemeClr val="dk2"/>
                </a:solidFill>
              </a:rPr>
              <a:t>Neural Network</a:t>
            </a:r>
            <a:endParaRPr sz="1200">
              <a:solidFill>
                <a:schemeClr val="dk2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>
                <a:solidFill>
                  <a:schemeClr val="dk2"/>
                </a:solidFill>
              </a:rPr>
              <a:t>(ResNet-50)</a:t>
            </a:r>
            <a:endParaRPr sz="1200">
              <a:solidFill>
                <a:schemeClr val="dk2"/>
              </a:solidFill>
            </a:endParaRPr>
          </a:p>
        </p:txBody>
      </p:sp>
      <p:cxnSp>
        <p:nvCxnSpPr>
          <p:cNvPr id="140" name="Google Shape;140;ge0409df6f7_1_5"/>
          <p:cNvCxnSpPr>
            <a:stCxn id="139" idx="3"/>
            <a:endCxn id="141" idx="1"/>
          </p:cNvCxnSpPr>
          <p:nvPr/>
        </p:nvCxnSpPr>
        <p:spPr>
          <a:xfrm>
            <a:off x="4059646" y="2230359"/>
            <a:ext cx="499500" cy="2700"/>
          </a:xfrm>
          <a:prstGeom prst="straightConnector1">
            <a:avLst/>
          </a:prstGeom>
          <a:noFill/>
          <a:ln cap="flat" cmpd="sng" w="25400">
            <a:solidFill>
              <a:srgbClr val="0B5394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40000" rotWithShape="0" dir="5400000" dist="20000">
              <a:schemeClr val="accent1">
                <a:alpha val="37650"/>
              </a:schemeClr>
            </a:outerShdw>
          </a:effectLst>
        </p:spPr>
      </p:cxnSp>
      <p:sp>
        <p:nvSpPr>
          <p:cNvPr id="141" name="Google Shape;141;ge0409df6f7_1_5"/>
          <p:cNvSpPr/>
          <p:nvPr/>
        </p:nvSpPr>
        <p:spPr>
          <a:xfrm>
            <a:off x="4559167" y="1899151"/>
            <a:ext cx="1471500" cy="668100"/>
          </a:xfrm>
          <a:prstGeom prst="rect">
            <a:avLst/>
          </a:prstGeom>
          <a:solidFill>
            <a:srgbClr val="FFFFFF"/>
          </a:solidFill>
          <a:ln cap="flat" cmpd="sng" w="25400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>
                <a:solidFill>
                  <a:schemeClr val="dk2"/>
                </a:solidFill>
              </a:rPr>
              <a:t>Dense layer</a:t>
            </a:r>
            <a:endParaRPr sz="1200">
              <a:solidFill>
                <a:schemeClr val="dk2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>
                <a:solidFill>
                  <a:schemeClr val="dk2"/>
                </a:solidFill>
              </a:rPr>
              <a:t>(Leaky-ReLU)</a:t>
            </a:r>
            <a:endParaRPr sz="1200">
              <a:solidFill>
                <a:schemeClr val="dk2"/>
              </a:solidFill>
            </a:endParaRPr>
          </a:p>
        </p:txBody>
      </p:sp>
      <p:cxnSp>
        <p:nvCxnSpPr>
          <p:cNvPr id="142" name="Google Shape;142;ge0409df6f7_1_5"/>
          <p:cNvCxnSpPr>
            <a:stCxn id="136" idx="3"/>
            <a:endCxn id="143" idx="1"/>
          </p:cNvCxnSpPr>
          <p:nvPr/>
        </p:nvCxnSpPr>
        <p:spPr>
          <a:xfrm>
            <a:off x="6457248" y="2193076"/>
            <a:ext cx="769500" cy="0"/>
          </a:xfrm>
          <a:prstGeom prst="straightConnector1">
            <a:avLst/>
          </a:prstGeom>
          <a:noFill/>
          <a:ln cap="flat" cmpd="sng" w="25400">
            <a:solidFill>
              <a:srgbClr val="0B5394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40000" rotWithShape="0" dir="5400000" dist="20000">
              <a:schemeClr val="accent1">
                <a:alpha val="37650"/>
              </a:schemeClr>
            </a:outerShdw>
          </a:effectLst>
        </p:spPr>
      </p:cxnSp>
      <p:sp>
        <p:nvSpPr>
          <p:cNvPr id="143" name="Google Shape;143;ge0409df6f7_1_5"/>
          <p:cNvSpPr/>
          <p:nvPr/>
        </p:nvSpPr>
        <p:spPr>
          <a:xfrm>
            <a:off x="7226748" y="1815379"/>
            <a:ext cx="1068000" cy="755400"/>
          </a:xfrm>
          <a:prstGeom prst="rect">
            <a:avLst/>
          </a:prstGeom>
          <a:solidFill>
            <a:srgbClr val="FFFFFF"/>
          </a:solidFill>
          <a:ln cap="flat" cmpd="sng" w="25400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it-IT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Binary classification</a:t>
            </a:r>
            <a:endParaRPr b="0" i="0" sz="12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>
                <a:solidFill>
                  <a:schemeClr val="dk2"/>
                </a:solidFill>
              </a:rPr>
              <a:t>layer</a:t>
            </a:r>
            <a:endParaRPr sz="1200">
              <a:solidFill>
                <a:schemeClr val="dk2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>
                <a:solidFill>
                  <a:schemeClr val="dk2"/>
                </a:solidFill>
              </a:rPr>
              <a:t>(Softmax)</a:t>
            </a:r>
            <a:endParaRPr sz="1200">
              <a:solidFill>
                <a:schemeClr val="dk2"/>
              </a:solidFill>
            </a:endParaRPr>
          </a:p>
        </p:txBody>
      </p:sp>
      <p:cxnSp>
        <p:nvCxnSpPr>
          <p:cNvPr id="144" name="Google Shape;144;ge0409df6f7_1_5"/>
          <p:cNvCxnSpPr>
            <a:stCxn id="143" idx="2"/>
            <a:endCxn id="145" idx="0"/>
          </p:cNvCxnSpPr>
          <p:nvPr/>
        </p:nvCxnSpPr>
        <p:spPr>
          <a:xfrm>
            <a:off x="7760748" y="2570779"/>
            <a:ext cx="600" cy="1185600"/>
          </a:xfrm>
          <a:prstGeom prst="straightConnector1">
            <a:avLst/>
          </a:prstGeom>
          <a:noFill/>
          <a:ln cap="flat" cmpd="sng" w="25400">
            <a:solidFill>
              <a:srgbClr val="0B5394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40000" rotWithShape="0" dir="5400000" dist="20000">
              <a:schemeClr val="accent1">
                <a:alpha val="37650"/>
              </a:schemeClr>
            </a:outerShdw>
          </a:effectLst>
        </p:spPr>
      </p:cxnSp>
      <p:sp>
        <p:nvSpPr>
          <p:cNvPr id="145" name="Google Shape;145;ge0409df6f7_1_5"/>
          <p:cNvSpPr/>
          <p:nvPr/>
        </p:nvSpPr>
        <p:spPr>
          <a:xfrm>
            <a:off x="6636467" y="3756286"/>
            <a:ext cx="2249700" cy="606600"/>
          </a:xfrm>
          <a:prstGeom prst="rect">
            <a:avLst/>
          </a:prstGeom>
          <a:solidFill>
            <a:srgbClr val="FFFFFF"/>
          </a:solidFill>
          <a:ln cap="flat" cmpd="sng" w="25400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>
                <a:solidFill>
                  <a:schemeClr val="dk2"/>
                </a:solidFill>
              </a:rPr>
              <a:t>Error Function</a:t>
            </a:r>
            <a:endParaRPr sz="1200">
              <a:solidFill>
                <a:schemeClr val="dk2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>
                <a:solidFill>
                  <a:schemeClr val="dk2"/>
                </a:solidFill>
              </a:rPr>
              <a:t>(Categorical-</a:t>
            </a:r>
            <a:r>
              <a:rPr b="0" i="0" lang="it-IT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Cross-Entropy)</a:t>
            </a:r>
            <a:endParaRPr b="0" i="0" sz="12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6" name="Google Shape;146;ge0409df6f7_1_5"/>
          <p:cNvCxnSpPr>
            <a:stCxn id="145" idx="2"/>
            <a:endCxn id="147" idx="0"/>
          </p:cNvCxnSpPr>
          <p:nvPr/>
        </p:nvCxnSpPr>
        <p:spPr>
          <a:xfrm>
            <a:off x="7761317" y="4362886"/>
            <a:ext cx="0" cy="280200"/>
          </a:xfrm>
          <a:prstGeom prst="straightConnector1">
            <a:avLst/>
          </a:prstGeom>
          <a:noFill/>
          <a:ln cap="flat" cmpd="sng" w="25400">
            <a:solidFill>
              <a:srgbClr val="0B5394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40000" rotWithShape="0" dir="5400000" dist="20000">
              <a:srgbClr val="FFAB40">
                <a:alpha val="37650"/>
              </a:srgbClr>
            </a:outerShdw>
          </a:effectLst>
        </p:spPr>
      </p:cxnSp>
      <p:sp>
        <p:nvSpPr>
          <p:cNvPr id="148" name="Google Shape;148;ge0409df6f7_1_5"/>
          <p:cNvSpPr/>
          <p:nvPr/>
        </p:nvSpPr>
        <p:spPr>
          <a:xfrm>
            <a:off x="-191025" y="3981413"/>
            <a:ext cx="27792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it-IT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Sequence of relative labels</a:t>
            </a:r>
            <a:endParaRPr b="0" i="0" sz="12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" name="Google Shape;149;ge0409df6f7_1_5"/>
          <p:cNvCxnSpPr>
            <a:endCxn id="145" idx="1"/>
          </p:cNvCxnSpPr>
          <p:nvPr/>
        </p:nvCxnSpPr>
        <p:spPr>
          <a:xfrm>
            <a:off x="2138867" y="4032586"/>
            <a:ext cx="4497600" cy="27000"/>
          </a:xfrm>
          <a:prstGeom prst="straightConnector1">
            <a:avLst/>
          </a:prstGeom>
          <a:noFill/>
          <a:ln cap="flat" cmpd="sng" w="25400">
            <a:solidFill>
              <a:srgbClr val="0B5394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40000" rotWithShape="0" dir="5400000" dist="20000">
              <a:schemeClr val="accent1">
                <a:alpha val="37650"/>
              </a:schemeClr>
            </a:outerShdw>
          </a:effectLst>
        </p:spPr>
      </p:cxnSp>
      <p:sp>
        <p:nvSpPr>
          <p:cNvPr id="150" name="Google Shape;150;ge0409df6f7_1_5"/>
          <p:cNvSpPr txBox="1"/>
          <p:nvPr/>
        </p:nvSpPr>
        <p:spPr>
          <a:xfrm>
            <a:off x="662126" y="3816842"/>
            <a:ext cx="13227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it-IT" sz="105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050">
                <a:solidFill>
                  <a:schemeClr val="dk2"/>
                </a:solidFill>
              </a:rPr>
              <a:t>0</a:t>
            </a:r>
            <a:r>
              <a:rPr b="0" i="0" lang="it-IT" sz="105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1 … 0 1 1 </a:t>
            </a:r>
            <a:endParaRPr>
              <a:solidFill>
                <a:schemeClr val="dk2"/>
              </a:solidFill>
            </a:endParaRPr>
          </a:p>
        </p:txBody>
      </p:sp>
      <p:cxnSp>
        <p:nvCxnSpPr>
          <p:cNvPr id="151" name="Google Shape;151;ge0409df6f7_1_5"/>
          <p:cNvCxnSpPr>
            <a:stCxn id="152" idx="0"/>
            <a:endCxn id="136" idx="2"/>
          </p:cNvCxnSpPr>
          <p:nvPr/>
        </p:nvCxnSpPr>
        <p:spPr>
          <a:xfrm rot="-5400000">
            <a:off x="4163751" y="3199583"/>
            <a:ext cx="489600" cy="600"/>
          </a:xfrm>
          <a:prstGeom prst="bentConnector3">
            <a:avLst>
              <a:gd fmla="val 50011" name="adj1"/>
            </a:avLst>
          </a:prstGeom>
          <a:noFill/>
          <a:ln cap="flat" cmpd="sng" w="25400">
            <a:solidFill>
              <a:srgbClr val="0B5394"/>
            </a:solidFill>
            <a:prstDash val="dot"/>
            <a:round/>
            <a:headEnd len="sm" w="sm" type="none"/>
            <a:tailEnd len="med" w="med" type="triangle"/>
          </a:ln>
          <a:effectLst>
            <a:outerShdw blurRad="40000" rotWithShape="0" dir="5400000" dist="20000">
              <a:schemeClr val="accent1">
                <a:alpha val="37650"/>
              </a:schemeClr>
            </a:outerShdw>
          </a:effectLst>
        </p:spPr>
      </p:cxnSp>
      <p:sp>
        <p:nvSpPr>
          <p:cNvPr id="152" name="Google Shape;152;ge0409df6f7_1_5"/>
          <p:cNvSpPr/>
          <p:nvPr/>
        </p:nvSpPr>
        <p:spPr>
          <a:xfrm>
            <a:off x="3976851" y="3444683"/>
            <a:ext cx="862800" cy="414900"/>
          </a:xfrm>
          <a:prstGeom prst="roundRect">
            <a:avLst>
              <a:gd fmla="val 36917" name="adj"/>
            </a:avLst>
          </a:prstGeom>
          <a:solidFill>
            <a:srgbClr val="FFFFFF"/>
          </a:solidFill>
          <a:ln cap="flat" cmpd="sng" w="25400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it-IT" sz="105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Weights</a:t>
            </a:r>
            <a:endParaRPr b="0" sz="105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3" name="Google Shape;153;ge0409df6f7_1_5"/>
          <p:cNvCxnSpPr>
            <a:stCxn id="147" idx="1"/>
            <a:endCxn id="152" idx="2"/>
          </p:cNvCxnSpPr>
          <p:nvPr/>
        </p:nvCxnSpPr>
        <p:spPr>
          <a:xfrm rot="10800000">
            <a:off x="4408358" y="3859725"/>
            <a:ext cx="3061500" cy="983400"/>
          </a:xfrm>
          <a:prstGeom prst="bentConnector2">
            <a:avLst/>
          </a:prstGeom>
          <a:noFill/>
          <a:ln cap="sq" cmpd="sng" w="9525">
            <a:solidFill>
              <a:srgbClr val="0B5394"/>
            </a:solidFill>
            <a:prstDash val="dot"/>
            <a:miter lim="800000"/>
            <a:headEnd len="sm" w="sm" type="none"/>
            <a:tailEnd len="med" w="med" type="triangl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</p:cxnSp>
      <p:sp>
        <p:nvSpPr>
          <p:cNvPr id="154" name="Google Shape;154;ge0409df6f7_1_5"/>
          <p:cNvSpPr txBox="1"/>
          <p:nvPr/>
        </p:nvSpPr>
        <p:spPr>
          <a:xfrm>
            <a:off x="5644073" y="4643028"/>
            <a:ext cx="8628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it-IT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Updating</a:t>
            </a:r>
            <a:endParaRPr b="0" sz="15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ge0409df6f7_1_5"/>
          <p:cNvSpPr txBox="1"/>
          <p:nvPr/>
        </p:nvSpPr>
        <p:spPr>
          <a:xfrm>
            <a:off x="7469858" y="4643025"/>
            <a:ext cx="583200" cy="400200"/>
          </a:xfrm>
          <a:prstGeom prst="rect">
            <a:avLst/>
          </a:prstGeom>
          <a:noFill/>
          <a:ln cap="flat" cmpd="sng" w="952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>
                <a:solidFill>
                  <a:schemeClr val="dk2"/>
                </a:solidFill>
              </a:rPr>
              <a:t>Loss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155" name="Google Shape;155;ge0409df6f7_1_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6095" y="2401680"/>
            <a:ext cx="418054" cy="4191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ge0409df6f7_1_5"/>
          <p:cNvPicPr preferRelativeResize="0"/>
          <p:nvPr/>
        </p:nvPicPr>
        <p:blipFill rotWithShape="1">
          <a:blip r:embed="rId4">
            <a:alphaModFix/>
          </a:blip>
          <a:srcRect b="12399" l="0" r="0" t="-12400"/>
          <a:stretch/>
        </p:blipFill>
        <p:spPr>
          <a:xfrm>
            <a:off x="893849" y="2345470"/>
            <a:ext cx="418053" cy="4730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ge0409df6f7_1_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82808" y="2403832"/>
            <a:ext cx="418070" cy="4148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ge0409df6f7_1_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6095" y="1583325"/>
            <a:ext cx="418053" cy="4144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ge0409df6f7_1_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05888" y="1590049"/>
            <a:ext cx="400274" cy="400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ge0409df6f7_1_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391706" y="1603215"/>
            <a:ext cx="400282" cy="403104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ge0409df6f7_1_5"/>
          <p:cNvSpPr txBox="1"/>
          <p:nvPr/>
        </p:nvSpPr>
        <p:spPr>
          <a:xfrm>
            <a:off x="353749" y="1910400"/>
            <a:ext cx="1678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000">
                <a:solidFill>
                  <a:schemeClr val="dk2"/>
                </a:solidFill>
              </a:rPr>
              <a:t>Frames of real videos</a:t>
            </a:r>
            <a:endParaRPr sz="1000">
              <a:solidFill>
                <a:schemeClr val="dk2"/>
              </a:solidFill>
            </a:endParaRPr>
          </a:p>
        </p:txBody>
      </p:sp>
      <p:sp>
        <p:nvSpPr>
          <p:cNvPr id="162" name="Google Shape;162;ge0409df6f7_1_5"/>
          <p:cNvSpPr txBox="1"/>
          <p:nvPr/>
        </p:nvSpPr>
        <p:spPr>
          <a:xfrm>
            <a:off x="353750" y="2741475"/>
            <a:ext cx="1500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000">
                <a:solidFill>
                  <a:schemeClr val="dk2"/>
                </a:solidFill>
              </a:rPr>
              <a:t>Frames of fake videos</a:t>
            </a:r>
            <a:endParaRPr sz="1000">
              <a:solidFill>
                <a:schemeClr val="dk2"/>
              </a:solidFill>
            </a:endParaRPr>
          </a:p>
        </p:txBody>
      </p:sp>
      <p:sp>
        <p:nvSpPr>
          <p:cNvPr id="163" name="Google Shape;163;ge0409df6f7_1_5"/>
          <p:cNvSpPr/>
          <p:nvPr/>
        </p:nvSpPr>
        <p:spPr>
          <a:xfrm>
            <a:off x="1871269" y="2167488"/>
            <a:ext cx="418200" cy="131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 cap="flat" cmpd="sng" w="952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accen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e0409df6f7_1_81"/>
          <p:cNvSpPr/>
          <p:nvPr/>
        </p:nvSpPr>
        <p:spPr>
          <a:xfrm>
            <a:off x="3534025" y="3530975"/>
            <a:ext cx="1280400" cy="708900"/>
          </a:xfrm>
          <a:prstGeom prst="ellipse">
            <a:avLst/>
          </a:prstGeom>
          <a:noFill/>
          <a:ln cap="flat" cmpd="sng" w="952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ge0409df6f7_1_81"/>
          <p:cNvSpPr/>
          <p:nvPr/>
        </p:nvSpPr>
        <p:spPr>
          <a:xfrm>
            <a:off x="5985425" y="3600725"/>
            <a:ext cx="1358400" cy="569400"/>
          </a:xfrm>
          <a:prstGeom prst="ellipse">
            <a:avLst/>
          </a:prstGeom>
          <a:noFill/>
          <a:ln cap="flat" cmpd="sng" w="952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ge0409df6f7_1_81"/>
          <p:cNvSpPr/>
          <p:nvPr/>
        </p:nvSpPr>
        <p:spPr>
          <a:xfrm>
            <a:off x="7273075" y="2350850"/>
            <a:ext cx="1358400" cy="651000"/>
          </a:xfrm>
          <a:prstGeom prst="ellipse">
            <a:avLst/>
          </a:prstGeom>
          <a:noFill/>
          <a:ln cap="flat" cmpd="sng" w="952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ge0409df6f7_1_81"/>
          <p:cNvSpPr/>
          <p:nvPr/>
        </p:nvSpPr>
        <p:spPr>
          <a:xfrm>
            <a:off x="5858075" y="1297175"/>
            <a:ext cx="1514100" cy="509400"/>
          </a:xfrm>
          <a:prstGeom prst="ellipse">
            <a:avLst/>
          </a:prstGeom>
          <a:noFill/>
          <a:ln cap="flat" cmpd="sng" w="952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ge0409df6f7_1_81"/>
          <p:cNvSpPr/>
          <p:nvPr/>
        </p:nvSpPr>
        <p:spPr>
          <a:xfrm>
            <a:off x="3417175" y="1243625"/>
            <a:ext cx="1514100" cy="615600"/>
          </a:xfrm>
          <a:prstGeom prst="ellipse">
            <a:avLst/>
          </a:prstGeom>
          <a:noFill/>
          <a:ln cap="flat" cmpd="sng" w="952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ge0409df6f7_1_81"/>
          <p:cNvSpPr/>
          <p:nvPr/>
        </p:nvSpPr>
        <p:spPr>
          <a:xfrm>
            <a:off x="551850" y="1296725"/>
            <a:ext cx="1584900" cy="509400"/>
          </a:xfrm>
          <a:prstGeom prst="ellipse">
            <a:avLst/>
          </a:prstGeom>
          <a:noFill/>
          <a:ln cap="flat" cmpd="sng" w="952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ge0409df6f7_1_81"/>
          <p:cNvSpPr/>
          <p:nvPr/>
        </p:nvSpPr>
        <p:spPr>
          <a:xfrm>
            <a:off x="668650" y="3578350"/>
            <a:ext cx="1425600" cy="615600"/>
          </a:xfrm>
          <a:prstGeom prst="ellipse">
            <a:avLst/>
          </a:prstGeom>
          <a:noFill/>
          <a:ln cap="flat" cmpd="sng" w="952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ge0409df6f7_1_81"/>
          <p:cNvSpPr txBox="1"/>
          <p:nvPr/>
        </p:nvSpPr>
        <p:spPr>
          <a:xfrm>
            <a:off x="268850" y="304225"/>
            <a:ext cx="76338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500"/>
              <a:t>Riassunto delle scelte implementative</a:t>
            </a:r>
            <a:endParaRPr sz="2500"/>
          </a:p>
        </p:txBody>
      </p:sp>
      <p:sp>
        <p:nvSpPr>
          <p:cNvPr id="176" name="Google Shape;176;ge0409df6f7_1_81"/>
          <p:cNvSpPr txBox="1"/>
          <p:nvPr/>
        </p:nvSpPr>
        <p:spPr>
          <a:xfrm>
            <a:off x="587225" y="1351325"/>
            <a:ext cx="168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>
                <a:solidFill>
                  <a:schemeClr val="dk2"/>
                </a:solidFill>
              </a:rPr>
              <a:t>15 livelli bloccati</a:t>
            </a:r>
            <a:endParaRPr>
              <a:solidFill>
                <a:schemeClr val="dk2"/>
              </a:solidFill>
            </a:endParaRPr>
          </a:p>
        </p:txBody>
      </p:sp>
      <p:cxnSp>
        <p:nvCxnSpPr>
          <p:cNvPr id="177" name="Google Shape;177;ge0409df6f7_1_81"/>
          <p:cNvCxnSpPr>
            <a:endCxn id="172" idx="2"/>
          </p:cNvCxnSpPr>
          <p:nvPr/>
        </p:nvCxnSpPr>
        <p:spPr>
          <a:xfrm flipH="1" rot="10800000">
            <a:off x="2136775" y="1551425"/>
            <a:ext cx="1280400" cy="900"/>
          </a:xfrm>
          <a:prstGeom prst="straightConnector1">
            <a:avLst/>
          </a:prstGeom>
          <a:noFill/>
          <a:ln cap="flat" cmpd="sng" w="9525">
            <a:solidFill>
              <a:srgbClr val="0B5394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FFAB40">
                <a:alpha val="50000"/>
              </a:srgbClr>
            </a:outerShdw>
            <a:reflection blurRad="0" dir="5400000" dist="38100" endA="0" endPos="30000" fadeDir="5400012" kx="0" rotWithShape="0" algn="bl" stPos="0" sy="-100000" ky="0"/>
          </a:effectLst>
        </p:spPr>
      </p:cxnSp>
      <p:sp>
        <p:nvSpPr>
          <p:cNvPr id="178" name="Google Shape;178;ge0409df6f7_1_81"/>
          <p:cNvSpPr txBox="1"/>
          <p:nvPr/>
        </p:nvSpPr>
        <p:spPr>
          <a:xfrm>
            <a:off x="3434875" y="1244075"/>
            <a:ext cx="1478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-IT">
                <a:solidFill>
                  <a:schemeClr val="dk2"/>
                </a:solidFill>
              </a:rPr>
              <a:t>Learning Rate 0.0001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79" name="Google Shape;179;ge0409df6f7_1_81"/>
          <p:cNvSpPr txBox="1"/>
          <p:nvPr/>
        </p:nvSpPr>
        <p:spPr>
          <a:xfrm>
            <a:off x="5985425" y="1351775"/>
            <a:ext cx="1478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>
                <a:solidFill>
                  <a:schemeClr val="dk2"/>
                </a:solidFill>
              </a:rPr>
              <a:t>2 livelli densi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80" name="Google Shape;180;ge0409df6f7_1_81"/>
          <p:cNvSpPr txBox="1"/>
          <p:nvPr/>
        </p:nvSpPr>
        <p:spPr>
          <a:xfrm>
            <a:off x="7343800" y="2476250"/>
            <a:ext cx="140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>
                <a:solidFill>
                  <a:schemeClr val="dk2"/>
                </a:solidFill>
              </a:rPr>
              <a:t>3000 neuroni</a:t>
            </a:r>
            <a:endParaRPr>
              <a:solidFill>
                <a:schemeClr val="dk2"/>
              </a:solidFill>
            </a:endParaRPr>
          </a:p>
        </p:txBody>
      </p:sp>
      <p:cxnSp>
        <p:nvCxnSpPr>
          <p:cNvPr id="181" name="Google Shape;181;ge0409df6f7_1_81"/>
          <p:cNvCxnSpPr>
            <a:stCxn id="172" idx="6"/>
            <a:endCxn id="171" idx="2"/>
          </p:cNvCxnSpPr>
          <p:nvPr/>
        </p:nvCxnSpPr>
        <p:spPr>
          <a:xfrm>
            <a:off x="4931275" y="1551425"/>
            <a:ext cx="926700" cy="600"/>
          </a:xfrm>
          <a:prstGeom prst="straightConnector1">
            <a:avLst/>
          </a:prstGeom>
          <a:noFill/>
          <a:ln cap="flat" cmpd="sng" w="9525">
            <a:solidFill>
              <a:srgbClr val="0B5394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FFAB40">
                <a:alpha val="50000"/>
              </a:srgbClr>
            </a:outerShdw>
          </a:effectLst>
        </p:spPr>
      </p:cxnSp>
      <p:cxnSp>
        <p:nvCxnSpPr>
          <p:cNvPr id="182" name="Google Shape;182;ge0409df6f7_1_81"/>
          <p:cNvCxnSpPr>
            <a:stCxn id="171" idx="6"/>
            <a:endCxn id="170" idx="0"/>
          </p:cNvCxnSpPr>
          <p:nvPr/>
        </p:nvCxnSpPr>
        <p:spPr>
          <a:xfrm>
            <a:off x="7372175" y="1551875"/>
            <a:ext cx="580200" cy="798900"/>
          </a:xfrm>
          <a:prstGeom prst="straightConnector1">
            <a:avLst/>
          </a:prstGeom>
          <a:noFill/>
          <a:ln cap="flat" cmpd="sng" w="9525">
            <a:solidFill>
              <a:srgbClr val="0B5394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FFAB40">
                <a:alpha val="50000"/>
              </a:srgbClr>
            </a:outerShdw>
          </a:effectLst>
        </p:spPr>
      </p:cxnSp>
      <p:sp>
        <p:nvSpPr>
          <p:cNvPr id="183" name="Google Shape;183;ge0409df6f7_1_81"/>
          <p:cNvSpPr txBox="1"/>
          <p:nvPr/>
        </p:nvSpPr>
        <p:spPr>
          <a:xfrm>
            <a:off x="6084575" y="3686050"/>
            <a:ext cx="128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>
                <a:solidFill>
                  <a:schemeClr val="dk2"/>
                </a:solidFill>
              </a:rPr>
              <a:t>Leaky-ReLU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84" name="Google Shape;184;ge0409df6f7_1_81"/>
          <p:cNvSpPr txBox="1"/>
          <p:nvPr/>
        </p:nvSpPr>
        <p:spPr>
          <a:xfrm>
            <a:off x="3693225" y="3685325"/>
            <a:ext cx="142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>
                <a:solidFill>
                  <a:schemeClr val="dk2"/>
                </a:solidFill>
              </a:rPr>
              <a:t>3 epoche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85" name="Google Shape;185;ge0409df6f7_1_81"/>
          <p:cNvSpPr txBox="1"/>
          <p:nvPr/>
        </p:nvSpPr>
        <p:spPr>
          <a:xfrm>
            <a:off x="704100" y="3685325"/>
            <a:ext cx="128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>
                <a:solidFill>
                  <a:schemeClr val="dk2"/>
                </a:solidFill>
              </a:rPr>
              <a:t>Batch size 64</a:t>
            </a:r>
            <a:endParaRPr>
              <a:solidFill>
                <a:schemeClr val="dk2"/>
              </a:solidFill>
            </a:endParaRPr>
          </a:p>
        </p:txBody>
      </p:sp>
      <p:cxnSp>
        <p:nvCxnSpPr>
          <p:cNvPr id="186" name="Google Shape;186;ge0409df6f7_1_81"/>
          <p:cNvCxnSpPr>
            <a:stCxn id="170" idx="4"/>
            <a:endCxn id="169" idx="6"/>
          </p:cNvCxnSpPr>
          <p:nvPr/>
        </p:nvCxnSpPr>
        <p:spPr>
          <a:xfrm flipH="1">
            <a:off x="7343875" y="3001850"/>
            <a:ext cx="608400" cy="883500"/>
          </a:xfrm>
          <a:prstGeom prst="straightConnector1">
            <a:avLst/>
          </a:prstGeom>
          <a:noFill/>
          <a:ln cap="flat" cmpd="sng" w="9525">
            <a:solidFill>
              <a:srgbClr val="0B5394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FFAB40">
                <a:alpha val="50000"/>
              </a:srgbClr>
            </a:outerShdw>
          </a:effectLst>
        </p:spPr>
      </p:cxnSp>
      <p:cxnSp>
        <p:nvCxnSpPr>
          <p:cNvPr id="187" name="Google Shape;187;ge0409df6f7_1_81"/>
          <p:cNvCxnSpPr>
            <a:stCxn id="169" idx="2"/>
            <a:endCxn id="168" idx="6"/>
          </p:cNvCxnSpPr>
          <p:nvPr/>
        </p:nvCxnSpPr>
        <p:spPr>
          <a:xfrm rot="10800000">
            <a:off x="4814525" y="3885425"/>
            <a:ext cx="1170900" cy="0"/>
          </a:xfrm>
          <a:prstGeom prst="straightConnector1">
            <a:avLst/>
          </a:prstGeom>
          <a:noFill/>
          <a:ln cap="flat" cmpd="sng" w="9525">
            <a:solidFill>
              <a:srgbClr val="0B5394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FFAB40">
                <a:alpha val="50000"/>
              </a:srgbClr>
            </a:outerShdw>
          </a:effectLst>
        </p:spPr>
      </p:cxnSp>
      <p:cxnSp>
        <p:nvCxnSpPr>
          <p:cNvPr id="188" name="Google Shape;188;ge0409df6f7_1_81"/>
          <p:cNvCxnSpPr>
            <a:stCxn id="168" idx="2"/>
            <a:endCxn id="174" idx="6"/>
          </p:cNvCxnSpPr>
          <p:nvPr/>
        </p:nvCxnSpPr>
        <p:spPr>
          <a:xfrm flipH="1">
            <a:off x="2094325" y="3885425"/>
            <a:ext cx="1439700" cy="600"/>
          </a:xfrm>
          <a:prstGeom prst="straightConnector1">
            <a:avLst/>
          </a:prstGeom>
          <a:noFill/>
          <a:ln cap="flat" cmpd="sng" w="9525">
            <a:solidFill>
              <a:srgbClr val="0B5394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FFAB40">
                <a:alpha val="50000"/>
              </a:srgbClr>
            </a:outerShdw>
          </a:effectLst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0x010100CD2E6DCA6587AA48A50CAE65896F1AE7</vt:lpwstr>
  </property>
</Properties>
</file>